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2" r:id="rId4"/>
    <p:sldId id="269" r:id="rId5"/>
    <p:sldId id="271" r:id="rId6"/>
    <p:sldId id="263" r:id="rId7"/>
    <p:sldId id="264" r:id="rId8"/>
    <p:sldId id="270" r:id="rId9"/>
    <p:sldId id="273" r:id="rId10"/>
    <p:sldId id="274" r:id="rId11"/>
    <p:sldId id="276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166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7CE73-5CEE-4CA9-9082-79E8B19AA6EF}" type="doc">
      <dgm:prSet loTypeId="urn:microsoft.com/office/officeart/2005/8/layout/h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514DA1-625A-41C2-AAB0-594395321D01}">
      <dgm:prSet phldrT="[Text]" custT="1"/>
      <dgm:spPr/>
      <dgm:t>
        <a:bodyPr/>
        <a:lstStyle/>
        <a:p>
          <a:r>
            <a:rPr lang="en-US" sz="3200" dirty="0" smtClean="0"/>
            <a:t>Based on Nature of the Courses</a:t>
          </a:r>
          <a:endParaRPr lang="en-US" sz="3200" dirty="0"/>
        </a:p>
      </dgm:t>
    </dgm:pt>
    <dgm:pt modelId="{AF79C16A-8A8D-4D1E-AD39-483156AC4C70}" type="parTrans" cxnId="{4BA634BA-3991-41DD-A436-58FC907130B0}">
      <dgm:prSet/>
      <dgm:spPr/>
      <dgm:t>
        <a:bodyPr/>
        <a:lstStyle/>
        <a:p>
          <a:endParaRPr lang="en-US"/>
        </a:p>
      </dgm:t>
    </dgm:pt>
    <dgm:pt modelId="{2C8B2AF8-BE7E-4D98-BB04-715EF952C0B0}" type="sibTrans" cxnId="{4BA634BA-3991-41DD-A436-58FC907130B0}">
      <dgm:prSet/>
      <dgm:spPr/>
      <dgm:t>
        <a:bodyPr/>
        <a:lstStyle/>
        <a:p>
          <a:endParaRPr lang="en-US"/>
        </a:p>
      </dgm:t>
    </dgm:pt>
    <dgm:pt modelId="{2F554E76-7821-419C-BDA8-25401B379DC9}">
      <dgm:prSet phldrT="[Text]"/>
      <dgm:spPr/>
      <dgm:t>
        <a:bodyPr/>
        <a:lstStyle/>
        <a:p>
          <a:r>
            <a:rPr lang="en-US" dirty="0" smtClean="0"/>
            <a:t>Internal Exam</a:t>
          </a:r>
        </a:p>
        <a:p>
          <a:r>
            <a:rPr lang="en-US" dirty="0" smtClean="0"/>
            <a:t>Test Paper</a:t>
          </a:r>
        </a:p>
        <a:p>
          <a:r>
            <a:rPr lang="en-US" dirty="0" smtClean="0"/>
            <a:t>Group Discussion</a:t>
          </a:r>
        </a:p>
        <a:p>
          <a:r>
            <a:rPr lang="en-US" dirty="0" smtClean="0"/>
            <a:t>Assignment</a:t>
          </a:r>
        </a:p>
        <a:p>
          <a:r>
            <a:rPr lang="en-US" dirty="0" smtClean="0"/>
            <a:t>Seminar</a:t>
          </a:r>
        </a:p>
        <a:p>
          <a:r>
            <a:rPr lang="en-US" dirty="0" smtClean="0"/>
            <a:t>Viva Voice</a:t>
          </a:r>
        </a:p>
        <a:p>
          <a:r>
            <a:rPr lang="en-US" dirty="0" smtClean="0"/>
            <a:t>Project &amp; Practical's</a:t>
          </a:r>
        </a:p>
        <a:p>
          <a:endParaRPr lang="en-US" dirty="0" smtClean="0"/>
        </a:p>
        <a:p>
          <a:endParaRPr lang="en-US" dirty="0"/>
        </a:p>
      </dgm:t>
    </dgm:pt>
    <dgm:pt modelId="{4A5AB2AC-C97C-44D1-9D6D-E2FD46B0470E}" type="parTrans" cxnId="{C03BDF86-4A8E-46CF-A0AD-6757474E1EBE}">
      <dgm:prSet/>
      <dgm:spPr/>
      <dgm:t>
        <a:bodyPr/>
        <a:lstStyle/>
        <a:p>
          <a:endParaRPr lang="en-US"/>
        </a:p>
      </dgm:t>
    </dgm:pt>
    <dgm:pt modelId="{E9815B7A-B983-4224-82A1-7D1EA61BA043}" type="sibTrans" cxnId="{C03BDF86-4A8E-46CF-A0AD-6757474E1EBE}">
      <dgm:prSet/>
      <dgm:spPr/>
      <dgm:t>
        <a:bodyPr/>
        <a:lstStyle/>
        <a:p>
          <a:endParaRPr lang="en-US"/>
        </a:p>
      </dgm:t>
    </dgm:pt>
    <dgm:pt modelId="{8C846AE5-D1F3-4773-BA2C-A35A0FF1D1E4}">
      <dgm:prSet phldrT="[Text]"/>
      <dgm:spPr/>
      <dgm:t>
        <a:bodyPr/>
        <a:lstStyle/>
        <a:p>
          <a:r>
            <a:rPr lang="en-US" dirty="0" smtClean="0"/>
            <a:t>Industrial Visit</a:t>
          </a:r>
        </a:p>
        <a:p>
          <a:r>
            <a:rPr lang="en-US" dirty="0" smtClean="0"/>
            <a:t>Feld Visit</a:t>
          </a:r>
        </a:p>
        <a:p>
          <a:r>
            <a:rPr lang="en-US" dirty="0" smtClean="0"/>
            <a:t>Study Tour</a:t>
          </a:r>
        </a:p>
        <a:p>
          <a:r>
            <a:rPr lang="en-US" dirty="0" smtClean="0"/>
            <a:t>Performance in Curriculum Extension</a:t>
          </a:r>
        </a:p>
        <a:p>
          <a:r>
            <a:rPr lang="en-US" dirty="0" smtClean="0"/>
            <a:t>Other Extension</a:t>
          </a:r>
        </a:p>
        <a:p>
          <a:endParaRPr lang="en-US" dirty="0" smtClean="0"/>
        </a:p>
        <a:p>
          <a:endParaRPr lang="en-US" dirty="0"/>
        </a:p>
      </dgm:t>
    </dgm:pt>
    <dgm:pt modelId="{10EE93D4-F8F6-448E-A349-CBA623DA646D}" type="parTrans" cxnId="{51720B1C-35DA-4D8D-842E-A8CDB58AE14C}">
      <dgm:prSet/>
      <dgm:spPr/>
      <dgm:t>
        <a:bodyPr/>
        <a:lstStyle/>
        <a:p>
          <a:endParaRPr lang="en-US"/>
        </a:p>
      </dgm:t>
    </dgm:pt>
    <dgm:pt modelId="{F8507841-EC6F-4849-8F76-AB402D510511}" type="sibTrans" cxnId="{51720B1C-35DA-4D8D-842E-A8CDB58AE14C}">
      <dgm:prSet/>
      <dgm:spPr/>
      <dgm:t>
        <a:bodyPr/>
        <a:lstStyle/>
        <a:p>
          <a:endParaRPr lang="en-US"/>
        </a:p>
      </dgm:t>
    </dgm:pt>
    <dgm:pt modelId="{BA4E16E3-3D73-4C35-A9E2-44505438E726}" type="pres">
      <dgm:prSet presAssocID="{0757CE73-5CEE-4CA9-9082-79E8B19AA6E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4FD19D-2260-4E69-BCCD-6EC5D7EBB7F2}" type="pres">
      <dgm:prSet presAssocID="{ED514DA1-625A-41C2-AAB0-594395321D01}" presName="roof" presStyleLbl="dkBgShp" presStyleIdx="0" presStyleCnt="2"/>
      <dgm:spPr/>
      <dgm:t>
        <a:bodyPr/>
        <a:lstStyle/>
        <a:p>
          <a:endParaRPr lang="en-US"/>
        </a:p>
      </dgm:t>
    </dgm:pt>
    <dgm:pt modelId="{114EAB83-7FA9-4A90-A937-56104F106A91}" type="pres">
      <dgm:prSet presAssocID="{ED514DA1-625A-41C2-AAB0-594395321D01}" presName="pillars" presStyleCnt="0"/>
      <dgm:spPr/>
    </dgm:pt>
    <dgm:pt modelId="{170EB9B3-510F-4797-B194-2D7436608B84}" type="pres">
      <dgm:prSet presAssocID="{ED514DA1-625A-41C2-AAB0-594395321D01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9D618-2604-4227-A3E1-40B28D7EA6C7}" type="pres">
      <dgm:prSet presAssocID="{8C846AE5-D1F3-4773-BA2C-A35A0FF1D1E4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CDD989-BC2E-4F87-8084-E7BB259DC328}" type="pres">
      <dgm:prSet presAssocID="{ED514DA1-625A-41C2-AAB0-594395321D01}" presName="base" presStyleLbl="dkBgShp" presStyleIdx="1" presStyleCnt="2"/>
      <dgm:spPr/>
    </dgm:pt>
  </dgm:ptLst>
  <dgm:cxnLst>
    <dgm:cxn modelId="{51720B1C-35DA-4D8D-842E-A8CDB58AE14C}" srcId="{ED514DA1-625A-41C2-AAB0-594395321D01}" destId="{8C846AE5-D1F3-4773-BA2C-A35A0FF1D1E4}" srcOrd="1" destOrd="0" parTransId="{10EE93D4-F8F6-448E-A349-CBA623DA646D}" sibTransId="{F8507841-EC6F-4849-8F76-AB402D510511}"/>
    <dgm:cxn modelId="{D4B069CD-7937-4528-873C-4A253B7BC896}" type="presOf" srcId="{2F554E76-7821-419C-BDA8-25401B379DC9}" destId="{170EB9B3-510F-4797-B194-2D7436608B84}" srcOrd="0" destOrd="0" presId="urn:microsoft.com/office/officeart/2005/8/layout/hList3"/>
    <dgm:cxn modelId="{C03BDF86-4A8E-46CF-A0AD-6757474E1EBE}" srcId="{ED514DA1-625A-41C2-AAB0-594395321D01}" destId="{2F554E76-7821-419C-BDA8-25401B379DC9}" srcOrd="0" destOrd="0" parTransId="{4A5AB2AC-C97C-44D1-9D6D-E2FD46B0470E}" sibTransId="{E9815B7A-B983-4224-82A1-7D1EA61BA043}"/>
    <dgm:cxn modelId="{EFD67657-C771-402F-BD13-E843E1BC4FF3}" type="presOf" srcId="{8C846AE5-D1F3-4773-BA2C-A35A0FF1D1E4}" destId="{E2E9D618-2604-4227-A3E1-40B28D7EA6C7}" srcOrd="0" destOrd="0" presId="urn:microsoft.com/office/officeart/2005/8/layout/hList3"/>
    <dgm:cxn modelId="{E2183B32-FF22-493D-A764-85858C6CEEE0}" type="presOf" srcId="{ED514DA1-625A-41C2-AAB0-594395321D01}" destId="{EF4FD19D-2260-4E69-BCCD-6EC5D7EBB7F2}" srcOrd="0" destOrd="0" presId="urn:microsoft.com/office/officeart/2005/8/layout/hList3"/>
    <dgm:cxn modelId="{4BA634BA-3991-41DD-A436-58FC907130B0}" srcId="{0757CE73-5CEE-4CA9-9082-79E8B19AA6EF}" destId="{ED514DA1-625A-41C2-AAB0-594395321D01}" srcOrd="0" destOrd="0" parTransId="{AF79C16A-8A8D-4D1E-AD39-483156AC4C70}" sibTransId="{2C8B2AF8-BE7E-4D98-BB04-715EF952C0B0}"/>
    <dgm:cxn modelId="{9D6948BB-6856-42AE-A5EF-E30CD02BD4EA}" type="presOf" srcId="{0757CE73-5CEE-4CA9-9082-79E8B19AA6EF}" destId="{BA4E16E3-3D73-4C35-A9E2-44505438E726}" srcOrd="0" destOrd="0" presId="urn:microsoft.com/office/officeart/2005/8/layout/hList3"/>
    <dgm:cxn modelId="{FC9E198E-5B6D-4BDA-AD50-441401DBEF8B}" type="presParOf" srcId="{BA4E16E3-3D73-4C35-A9E2-44505438E726}" destId="{EF4FD19D-2260-4E69-BCCD-6EC5D7EBB7F2}" srcOrd="0" destOrd="0" presId="urn:microsoft.com/office/officeart/2005/8/layout/hList3"/>
    <dgm:cxn modelId="{00AC27B5-F94E-44BD-9448-F98CC1B28506}" type="presParOf" srcId="{BA4E16E3-3D73-4C35-A9E2-44505438E726}" destId="{114EAB83-7FA9-4A90-A937-56104F106A91}" srcOrd="1" destOrd="0" presId="urn:microsoft.com/office/officeart/2005/8/layout/hList3"/>
    <dgm:cxn modelId="{EC9E415D-3258-49A2-8D8E-B98E7114C7F0}" type="presParOf" srcId="{114EAB83-7FA9-4A90-A937-56104F106A91}" destId="{170EB9B3-510F-4797-B194-2D7436608B84}" srcOrd="0" destOrd="0" presId="urn:microsoft.com/office/officeart/2005/8/layout/hList3"/>
    <dgm:cxn modelId="{033C4819-A50C-4BA3-B171-7C2F7E00D2E6}" type="presParOf" srcId="{114EAB83-7FA9-4A90-A937-56104F106A91}" destId="{E2E9D618-2604-4227-A3E1-40B28D7EA6C7}" srcOrd="1" destOrd="0" presId="urn:microsoft.com/office/officeart/2005/8/layout/hList3"/>
    <dgm:cxn modelId="{097D692A-8BCE-453E-9BA2-E79A20EA0F1A}" type="presParOf" srcId="{BA4E16E3-3D73-4C35-A9E2-44505438E726}" destId="{9BCDD989-BC2E-4F87-8084-E7BB259DC32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FD19D-2260-4E69-BCCD-6EC5D7EBB7F2}">
      <dsp:nvSpPr>
        <dsp:cNvPr id="0" name=""/>
        <dsp:cNvSpPr/>
      </dsp:nvSpPr>
      <dsp:spPr>
        <a:xfrm>
          <a:off x="0" y="0"/>
          <a:ext cx="8229600" cy="1403508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Based on Nature of the Courses</a:t>
          </a:r>
          <a:endParaRPr lang="en-US" sz="3200" kern="1200" dirty="0"/>
        </a:p>
      </dsp:txBody>
      <dsp:txXfrm>
        <a:off x="0" y="0"/>
        <a:ext cx="8229600" cy="1403508"/>
      </dsp:txXfrm>
    </dsp:sp>
    <dsp:sp modelId="{170EB9B3-510F-4797-B194-2D7436608B84}">
      <dsp:nvSpPr>
        <dsp:cNvPr id="0" name=""/>
        <dsp:cNvSpPr/>
      </dsp:nvSpPr>
      <dsp:spPr>
        <a:xfrm>
          <a:off x="0" y="1403508"/>
          <a:ext cx="4114799" cy="29473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Internal Exam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Test Paper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Group Discussion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Assignment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Seminar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Viva Voice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Project &amp; Practical's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0" y="1403508"/>
        <a:ext cx="4114799" cy="2947368"/>
      </dsp:txXfrm>
    </dsp:sp>
    <dsp:sp modelId="{E2E9D618-2604-4227-A3E1-40B28D7EA6C7}">
      <dsp:nvSpPr>
        <dsp:cNvPr id="0" name=""/>
        <dsp:cNvSpPr/>
      </dsp:nvSpPr>
      <dsp:spPr>
        <a:xfrm>
          <a:off x="4114800" y="1403508"/>
          <a:ext cx="4114799" cy="2947368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Industrial Visit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Feld Visit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Study Tour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Performance in Curriculum Extension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Other Extension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4114800" y="1403508"/>
        <a:ext cx="4114799" cy="2947368"/>
      </dsp:txXfrm>
    </dsp:sp>
    <dsp:sp modelId="{9BCDD989-BC2E-4F87-8084-E7BB259DC328}">
      <dsp:nvSpPr>
        <dsp:cNvPr id="0" name=""/>
        <dsp:cNvSpPr/>
      </dsp:nvSpPr>
      <dsp:spPr>
        <a:xfrm>
          <a:off x="0" y="4350877"/>
          <a:ext cx="8229600" cy="327485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19C3A-92B3-46C0-A073-2F5B9E9B1E66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FCA6B-57A6-47BE-84B8-6F27C8CF28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4255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ABEFF-2010-4E4D-B397-775D4BF5BF37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26C13-4942-4EC1-87EA-4B4C40D01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066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Outcome Attainment Mechanism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Mr. </a:t>
            </a:r>
            <a:r>
              <a:rPr lang="en-US" dirty="0" err="1" smtClean="0"/>
              <a:t>Muhammed</a:t>
            </a:r>
            <a:r>
              <a:rPr lang="en-US" dirty="0" smtClean="0"/>
              <a:t> Faisal </a:t>
            </a:r>
          </a:p>
          <a:p>
            <a:r>
              <a:rPr lang="en-US" dirty="0" smtClean="0"/>
              <a:t>Assistant Professor, Department of Commerce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4278410"/>
              </p:ext>
            </p:extLst>
          </p:nvPr>
        </p:nvGraphicFramePr>
        <p:xfrm>
          <a:off x="152392" y="838200"/>
          <a:ext cx="8763007" cy="4952998"/>
        </p:xfrm>
        <a:graphic>
          <a:graphicData uri="http://schemas.openxmlformats.org/drawingml/2006/table">
            <a:tbl>
              <a:tblPr/>
              <a:tblGrid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  <a:gridCol w="515471"/>
              </a:tblGrid>
              <a:tr h="490396">
                <a:tc gridSpan="17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 - PO MATRIX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03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Course </a:t>
                      </a:r>
                      <a:b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Code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1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3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4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5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6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7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 8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03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03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CO1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903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CO2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903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CO3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903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CO4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149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CO5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903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Totals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149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1.56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0.78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9567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01353729"/>
              </p:ext>
            </p:extLst>
          </p:nvPr>
        </p:nvGraphicFramePr>
        <p:xfrm>
          <a:off x="533399" y="381004"/>
          <a:ext cx="8153402" cy="59436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135151"/>
                <a:gridCol w="597400"/>
                <a:gridCol w="586337"/>
                <a:gridCol w="652715"/>
                <a:gridCol w="575274"/>
                <a:gridCol w="519958"/>
                <a:gridCol w="608463"/>
                <a:gridCol w="564212"/>
                <a:gridCol w="641651"/>
                <a:gridCol w="564212"/>
                <a:gridCol w="708029"/>
              </a:tblGrid>
              <a:tr h="389745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Course Outcome Attainment  Chart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Course Outcome Code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Course Outcome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In %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Type here the descriptive course outcome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Type here the descriptive course outcome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Type here the descriptive course outcome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CO4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Type here the descriptive course outcome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Type here the descriptive course outcome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825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dirty="0">
                          <a:effectLst/>
                        </a:rPr>
                        <a:t>Program Specific Outcome Attainment Chart 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22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PSO 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PSO 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PSO 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PSO 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PSO 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61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 PSO Weightage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3.48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7986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Percentage program Outome Attainemnt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PSO 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PSO 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PSO 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PSO 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PSO 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0.3164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36.857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61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 PO Weightage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75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hank you' powerpoint templates ppt slides images graphics and the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62200"/>
            <a:ext cx="7050576" cy="4266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9382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9021445"/>
              </p:ext>
            </p:extLst>
          </p:nvPr>
        </p:nvGraphicFramePr>
        <p:xfrm>
          <a:off x="762000" y="762000"/>
          <a:ext cx="8001000" cy="5337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880"/>
                <a:gridCol w="661516"/>
                <a:gridCol w="3644204"/>
                <a:gridCol w="914400"/>
                <a:gridCol w="632624"/>
                <a:gridCol w="891376"/>
              </a:tblGrid>
              <a:tr h="393895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Key Indicator 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89317">
                <a:tc rowSpan="7">
                  <a:txBody>
                    <a:bodyPr/>
                    <a:lstStyle/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Teaching- Learning and Evaluation 	</a:t>
                      </a:r>
                    </a:p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Enrolment and 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Profile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8931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Catering to Student 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Diversity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7420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Teaching-Learning 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Process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93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Teacher Profile and Quality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8931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Evaluation Process and 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Reforms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8931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2.6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Student Performance and Learning Outcomes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60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93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satisfaction Survey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936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688918"/>
              </p:ext>
            </p:extLst>
          </p:nvPr>
        </p:nvGraphicFramePr>
        <p:xfrm>
          <a:off x="152400" y="228600"/>
          <a:ext cx="8839200" cy="624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211"/>
                <a:gridCol w="774069"/>
                <a:gridCol w="1230791"/>
                <a:gridCol w="3808380"/>
                <a:gridCol w="1321749"/>
              </a:tblGrid>
              <a:tr h="974806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Key Indicator 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Key Aspects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Weightage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 anchor="ctr"/>
                </a:tc>
              </a:tr>
              <a:tr h="1504016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Student Performance and Learning Outcomes </a:t>
                      </a: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rgbClr val="0070C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PLAN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Teachers and students are aware of the stated </a:t>
                      </a:r>
                      <a:r>
                        <a:rPr lang="en-US" sz="1800" b="1" i="1" kern="12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800" b="1" i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course outcomes of the </a:t>
                      </a:r>
                      <a:r>
                        <a:rPr lang="en-US" sz="1800" b="1" i="1" kern="12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Programmes</a:t>
                      </a:r>
                      <a:r>
                        <a:rPr lang="en-US" sz="1800" b="1" i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offered by the institution. </a:t>
                      </a:r>
                      <a:r>
                        <a:rPr lang="en-US" sz="18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	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22511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Attainment of </a:t>
                      </a:r>
                      <a:r>
                        <a:rPr lang="en-US" sz="1800" b="1" i="1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800" b="1" i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outcomes and course outcomes are evaluated by the institution.</a:t>
                      </a:r>
                      <a:r>
                        <a:rPr lang="en-US" sz="18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122511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Academic Schedule &amp; Plan/ Teaching- Learning System /  Evaluation  	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93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OUTPUT</a:t>
                      </a:r>
                      <a:endParaRPr lang="en-US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Average pass percentage of Students during last five years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1" y="685800"/>
            <a:ext cx="8382000" cy="5440363"/>
          </a:xfrm>
        </p:spPr>
      </p:pic>
    </p:spTree>
    <p:extLst>
      <p:ext uri="{BB962C8B-B14F-4D97-AF65-F5344CB8AC3E}">
        <p14:creationId xmlns:p14="http://schemas.microsoft.com/office/powerpoint/2010/main" xmlns="" val="218411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Course Outcome Evaluation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3385032"/>
              </p:ext>
            </p:extLst>
          </p:nvPr>
        </p:nvGraphicFramePr>
        <p:xfrm>
          <a:off x="381000" y="1447800"/>
          <a:ext cx="8229600" cy="4678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77193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24382630"/>
              </p:ext>
            </p:extLst>
          </p:nvPr>
        </p:nvGraphicFramePr>
        <p:xfrm>
          <a:off x="381000" y="900563"/>
          <a:ext cx="8382001" cy="5500240"/>
        </p:xfrm>
        <a:graphic>
          <a:graphicData uri="http://schemas.openxmlformats.org/drawingml/2006/table">
            <a:tbl>
              <a:tblPr/>
              <a:tblGrid>
                <a:gridCol w="1957276"/>
                <a:gridCol w="2156319"/>
                <a:gridCol w="1061572"/>
                <a:gridCol w="1105805"/>
                <a:gridCol w="1061572"/>
                <a:gridCol w="1039457"/>
              </a:tblGrid>
              <a:tr h="32311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COURSE CODE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96932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PARTICULARS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Marks in CO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Marks in CO2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Marks in CO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Marks in CO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 Number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Name of Students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04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311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 Marks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3926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32841652"/>
              </p:ext>
            </p:extLst>
          </p:nvPr>
        </p:nvGraphicFramePr>
        <p:xfrm>
          <a:off x="457200" y="1371600"/>
          <a:ext cx="8077200" cy="3962399"/>
        </p:xfrm>
        <a:graphic>
          <a:graphicData uri="http://schemas.openxmlformats.org/drawingml/2006/table">
            <a:tbl>
              <a:tblPr/>
              <a:tblGrid>
                <a:gridCol w="1522226"/>
                <a:gridCol w="5798138"/>
                <a:gridCol w="756836"/>
              </a:tblGrid>
              <a:tr h="52088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COURE OUCOME ATTAINMENT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79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Course Outcome Code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Course Outcome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208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Type here the descriptive course outcome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208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Type here the descriptive course outcome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208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Type here the descriptive course outcome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208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Type here the descriptive course outcome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3654007"/>
              </p:ext>
            </p:extLst>
          </p:nvPr>
        </p:nvGraphicFramePr>
        <p:xfrm>
          <a:off x="457200" y="1066796"/>
          <a:ext cx="8229600" cy="40916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7400"/>
                <a:gridCol w="1028700"/>
                <a:gridCol w="800100"/>
                <a:gridCol w="1257300"/>
                <a:gridCol w="1028700"/>
                <a:gridCol w="1028700"/>
                <a:gridCol w="1028700"/>
              </a:tblGrid>
              <a:tr h="596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CO attainment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In 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Weightage Index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00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CO1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52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No correlation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Poor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Average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Arial Narrow" pitchFamily="34" charset="0"/>
                        </a:rPr>
                        <a:t>Good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26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Arial Narrow" pitchFamily="34" charset="0"/>
                        </a:rPr>
                        <a:t>CO2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>
                          <a:effectLst/>
                          <a:latin typeface="Arial Narrow" pitchFamily="34" charset="0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596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Arial Narrow" pitchFamily="34" charset="0"/>
                        </a:rPr>
                        <a:t>CO3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36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96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Arial Narrow" pitchFamily="34" charset="0"/>
                        </a:rPr>
                        <a:t>CO4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96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Arial Narrow" pitchFamily="34" charset="0"/>
                        </a:rPr>
                        <a:t>CO5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Arial Narrow" pitchFamily="34" charset="0"/>
                        </a:rPr>
                        <a:t>28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122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7431784"/>
              </p:ext>
            </p:extLst>
          </p:nvPr>
        </p:nvGraphicFramePr>
        <p:xfrm>
          <a:off x="457197" y="838199"/>
          <a:ext cx="8229606" cy="5181600"/>
        </p:xfrm>
        <a:graphic>
          <a:graphicData uri="http://schemas.openxmlformats.org/drawingml/2006/table">
            <a:tbl>
              <a:tblPr/>
              <a:tblGrid>
                <a:gridCol w="748146"/>
                <a:gridCol w="748146"/>
                <a:gridCol w="748146"/>
                <a:gridCol w="748146"/>
                <a:gridCol w="748146"/>
                <a:gridCol w="748146"/>
                <a:gridCol w="748146"/>
                <a:gridCol w="748146"/>
                <a:gridCol w="748146"/>
                <a:gridCol w="748146"/>
                <a:gridCol w="748146"/>
              </a:tblGrid>
              <a:tr h="533400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 - PSO MATRIX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80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Course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PSO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PSO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PSO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PSO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PSO 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weightage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080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405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647</Words>
  <Application>Microsoft Office PowerPoint</Application>
  <PresentationFormat>On-screen Show (4:3)</PresentationFormat>
  <Paragraphs>491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Outcome Attainment Mechanism</vt:lpstr>
      <vt:lpstr>Slide 2</vt:lpstr>
      <vt:lpstr>Slide 3</vt:lpstr>
      <vt:lpstr>Slide 4</vt:lpstr>
      <vt:lpstr>Course Outcome Evaluation 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Outcome Attainment Mechanism</dc:title>
  <dc:creator>user</dc:creator>
  <cp:lastModifiedBy>user</cp:lastModifiedBy>
  <cp:revision>39</cp:revision>
  <dcterms:created xsi:type="dcterms:W3CDTF">2021-01-21T15:21:01Z</dcterms:created>
  <dcterms:modified xsi:type="dcterms:W3CDTF">2021-12-07T08:53:49Z</dcterms:modified>
</cp:coreProperties>
</file>